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7"/>
  </p:handoutMasterIdLst>
  <p:sldIdLst>
    <p:sldId id="357" r:id="rId3"/>
    <p:sldId id="335" r:id="rId4"/>
    <p:sldId id="336" r:id="rId5"/>
    <p:sldId id="337" r:id="rId6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920"/>
    <a:srgbClr val="FFC800"/>
    <a:srgbClr val="5A8E2A"/>
    <a:srgbClr val="BED63A"/>
    <a:srgbClr val="BF9000"/>
    <a:srgbClr val="33CC33"/>
    <a:srgbClr val="B5DFE6"/>
    <a:srgbClr val="730003"/>
    <a:srgbClr val="EA6178"/>
    <a:srgbClr val="7B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3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-294" y="-26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图标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弦形 1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弦形 1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0" idx="1"/>
              <a:endCxn id="1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0" y="761332"/>
            <a:ext cx="9144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4449991" y="633664"/>
            <a:ext cx="193508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730352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4220263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3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弦形 2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弦形 2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>
              <a:stCxn id="20" idx="1"/>
              <a:endCxn id="2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8117" y="286227"/>
            <a:ext cx="523845" cy="698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386089"/>
            <a:ext cx="571373" cy="52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68079"/>
            <a:ext cx="477842" cy="604076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569061"/>
            <a:ext cx="685800" cy="4413729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215339"/>
            <a:ext cx="608300" cy="64381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09661" y="278159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61626" y="216117"/>
            <a:ext cx="518738" cy="54902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rgbClr val="865B3E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347824" y="270342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色的书笔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>
            <a:off x="263707" y="308448"/>
            <a:ext cx="411491" cy="523338"/>
            <a:chOff x="9711059" y="3356906"/>
            <a:chExt cx="597654" cy="597654"/>
          </a:xfrm>
        </p:grpSpPr>
        <p:sp>
          <p:nvSpPr>
            <p:cNvPr id="35" name="Freeform 442"/>
            <p:cNvSpPr/>
            <p:nvPr userDrawn="1"/>
          </p:nvSpPr>
          <p:spPr bwMode="auto">
            <a:xfrm>
              <a:off x="9711059" y="3356906"/>
              <a:ext cx="597654" cy="597654"/>
            </a:xfrm>
            <a:custGeom>
              <a:avLst/>
              <a:gdLst>
                <a:gd name="T0" fmla="*/ 128 w 128"/>
                <a:gd name="T1" fmla="*/ 120 h 128"/>
                <a:gd name="T2" fmla="*/ 120 w 128"/>
                <a:gd name="T3" fmla="*/ 128 h 128"/>
                <a:gd name="T4" fmla="*/ 8 w 128"/>
                <a:gd name="T5" fmla="*/ 128 h 128"/>
                <a:gd name="T6" fmla="*/ 0 w 128"/>
                <a:gd name="T7" fmla="*/ 120 h 128"/>
                <a:gd name="T8" fmla="*/ 0 w 128"/>
                <a:gd name="T9" fmla="*/ 8 h 128"/>
                <a:gd name="T10" fmla="*/ 8 w 128"/>
                <a:gd name="T11" fmla="*/ 0 h 128"/>
                <a:gd name="T12" fmla="*/ 120 w 128"/>
                <a:gd name="T13" fmla="*/ 0 h 128"/>
                <a:gd name="T14" fmla="*/ 128 w 128"/>
                <a:gd name="T15" fmla="*/ 8 h 128"/>
                <a:gd name="T16" fmla="*/ 128 w 12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128" y="120"/>
                  </a:moveTo>
                  <a:cubicBezTo>
                    <a:pt x="128" y="124"/>
                    <a:pt x="124" y="128"/>
                    <a:pt x="12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4"/>
                    <a:pt x="128" y="8"/>
                  </a:cubicBezTo>
                  <a:cubicBezTo>
                    <a:pt x="128" y="120"/>
                    <a:pt x="128" y="120"/>
                    <a:pt x="128" y="12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443"/>
            <p:cNvSpPr>
              <a:spLocks noEditPoints="1"/>
            </p:cNvSpPr>
            <p:nvPr userDrawn="1"/>
          </p:nvSpPr>
          <p:spPr bwMode="auto">
            <a:xfrm>
              <a:off x="9748536" y="3899331"/>
              <a:ext cx="522701" cy="37477"/>
            </a:xfrm>
            <a:custGeom>
              <a:avLst/>
              <a:gdLst>
                <a:gd name="T0" fmla="*/ 0 w 112"/>
                <a:gd name="T1" fmla="*/ 0 h 8"/>
                <a:gd name="T2" fmla="*/ 2 w 112"/>
                <a:gd name="T3" fmla="*/ 6 h 8"/>
                <a:gd name="T4" fmla="*/ 4 w 112"/>
                <a:gd name="T5" fmla="*/ 4 h 8"/>
                <a:gd name="T6" fmla="*/ 0 w 112"/>
                <a:gd name="T7" fmla="*/ 0 h 8"/>
                <a:gd name="T8" fmla="*/ 112 w 112"/>
                <a:gd name="T9" fmla="*/ 0 h 8"/>
                <a:gd name="T10" fmla="*/ 108 w 112"/>
                <a:gd name="T11" fmla="*/ 4 h 8"/>
                <a:gd name="T12" fmla="*/ 56 w 112"/>
                <a:gd name="T13" fmla="*/ 4 h 8"/>
                <a:gd name="T14" fmla="*/ 56 w 112"/>
                <a:gd name="T15" fmla="*/ 0 h 8"/>
                <a:gd name="T16" fmla="*/ 56 w 112"/>
                <a:gd name="T17" fmla="*/ 4 h 8"/>
                <a:gd name="T18" fmla="*/ 52 w 112"/>
                <a:gd name="T19" fmla="*/ 4 h 8"/>
                <a:gd name="T20" fmla="*/ 48 w 112"/>
                <a:gd name="T21" fmla="*/ 8 h 8"/>
                <a:gd name="T22" fmla="*/ 104 w 112"/>
                <a:gd name="T23" fmla="*/ 8 h 8"/>
                <a:gd name="T24" fmla="*/ 112 w 112"/>
                <a:gd name="T25" fmla="*/ 0 h 8"/>
                <a:gd name="T26" fmla="*/ 112 w 1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8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  <a:moveTo>
                    <a:pt x="112" y="0"/>
                  </a:moveTo>
                  <a:cubicBezTo>
                    <a:pt x="112" y="2"/>
                    <a:pt x="110" y="4"/>
                    <a:pt x="10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4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4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44"/>
            <p:cNvSpPr/>
            <p:nvPr userDrawn="1"/>
          </p:nvSpPr>
          <p:spPr bwMode="auto">
            <a:xfrm>
              <a:off x="9748536" y="3356906"/>
              <a:ext cx="262336" cy="560177"/>
            </a:xfrm>
            <a:custGeom>
              <a:avLst/>
              <a:gdLst>
                <a:gd name="T0" fmla="*/ 56 w 56"/>
                <a:gd name="T1" fmla="*/ 0 h 120"/>
                <a:gd name="T2" fmla="*/ 4 w 56"/>
                <a:gd name="T3" fmla="*/ 0 h 120"/>
                <a:gd name="T4" fmla="*/ 0 w 56"/>
                <a:gd name="T5" fmla="*/ 4 h 120"/>
                <a:gd name="T6" fmla="*/ 0 w 56"/>
                <a:gd name="T7" fmla="*/ 116 h 120"/>
                <a:gd name="T8" fmla="*/ 4 w 56"/>
                <a:gd name="T9" fmla="*/ 120 h 120"/>
                <a:gd name="T10" fmla="*/ 56 w 56"/>
                <a:gd name="T11" fmla="*/ 120 h 120"/>
                <a:gd name="T12" fmla="*/ 56 w 5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5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45"/>
            <p:cNvSpPr/>
            <p:nvPr userDrawn="1"/>
          </p:nvSpPr>
          <p:spPr bwMode="auto">
            <a:xfrm>
              <a:off x="10010872" y="3356906"/>
              <a:ext cx="260364" cy="560177"/>
            </a:xfrm>
            <a:custGeom>
              <a:avLst/>
              <a:gdLst>
                <a:gd name="T0" fmla="*/ 0 w 56"/>
                <a:gd name="T1" fmla="*/ 120 h 120"/>
                <a:gd name="T2" fmla="*/ 52 w 56"/>
                <a:gd name="T3" fmla="*/ 120 h 120"/>
                <a:gd name="T4" fmla="*/ 56 w 56"/>
                <a:gd name="T5" fmla="*/ 116 h 120"/>
                <a:gd name="T6" fmla="*/ 56 w 56"/>
                <a:gd name="T7" fmla="*/ 4 h 120"/>
                <a:gd name="T8" fmla="*/ 52 w 56"/>
                <a:gd name="T9" fmla="*/ 0 h 120"/>
                <a:gd name="T10" fmla="*/ 0 w 56"/>
                <a:gd name="T11" fmla="*/ 0 h 120"/>
                <a:gd name="T12" fmla="*/ 0 w 5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0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4" y="120"/>
                    <a:pt x="56" y="118"/>
                    <a:pt x="56" y="1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446"/>
            <p:cNvSpPr>
              <a:spLocks noChangeArrowheads="1"/>
            </p:cNvSpPr>
            <p:nvPr userDrawn="1"/>
          </p:nvSpPr>
          <p:spPr bwMode="auto">
            <a:xfrm>
              <a:off x="9786012" y="3431860"/>
              <a:ext cx="187383" cy="130182"/>
            </a:xfrm>
            <a:prstGeom prst="rect">
              <a:avLst/>
            </a:prstGeom>
            <a:solidFill>
              <a:srgbClr val="11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447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448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449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450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51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52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53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54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455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456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57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close/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58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59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60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61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62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63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64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65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66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67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68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469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470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71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72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73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74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75"/>
            <p:cNvSpPr/>
            <p:nvPr userDrawn="1"/>
          </p:nvSpPr>
          <p:spPr bwMode="auto">
            <a:xfrm>
              <a:off x="9720921" y="3926946"/>
              <a:ext cx="252474" cy="27614"/>
            </a:xfrm>
            <a:custGeom>
              <a:avLst/>
              <a:gdLst>
                <a:gd name="T0" fmla="*/ 8 w 54"/>
                <a:gd name="T1" fmla="*/ 0 h 6"/>
                <a:gd name="T2" fmla="*/ 6 w 54"/>
                <a:gd name="T3" fmla="*/ 2 h 6"/>
                <a:gd name="T4" fmla="*/ 4 w 54"/>
                <a:gd name="T5" fmla="*/ 4 h 6"/>
                <a:gd name="T6" fmla="*/ 10 w 54"/>
                <a:gd name="T7" fmla="*/ 6 h 6"/>
                <a:gd name="T8" fmla="*/ 50 w 54"/>
                <a:gd name="T9" fmla="*/ 6 h 6"/>
                <a:gd name="T10" fmla="*/ 54 w 54"/>
                <a:gd name="T11" fmla="*/ 2 h 6"/>
                <a:gd name="T12" fmla="*/ 14 w 54"/>
                <a:gd name="T13" fmla="*/ 2 h 6"/>
                <a:gd name="T14" fmla="*/ 8 w 5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8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6"/>
                    <a:pt x="10" y="6"/>
                  </a:cubicBezTo>
                  <a:cubicBezTo>
                    <a:pt x="13" y="6"/>
                    <a:pt x="50" y="6"/>
                    <a:pt x="50" y="6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2F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76"/>
            <p:cNvSpPr/>
            <p:nvPr userDrawn="1"/>
          </p:nvSpPr>
          <p:spPr bwMode="auto">
            <a:xfrm>
              <a:off x="9758398" y="3917083"/>
              <a:ext cx="232750" cy="19725"/>
            </a:xfrm>
            <a:custGeom>
              <a:avLst/>
              <a:gdLst>
                <a:gd name="T0" fmla="*/ 50 w 50"/>
                <a:gd name="T1" fmla="*/ 0 h 4"/>
                <a:gd name="T2" fmla="*/ 2 w 50"/>
                <a:gd name="T3" fmla="*/ 0 h 4"/>
                <a:gd name="T4" fmla="*/ 2 w 50"/>
                <a:gd name="T5" fmla="*/ 0 h 4"/>
                <a:gd name="T6" fmla="*/ 0 w 50"/>
                <a:gd name="T7" fmla="*/ 2 h 4"/>
                <a:gd name="T8" fmla="*/ 6 w 50"/>
                <a:gd name="T9" fmla="*/ 4 h 4"/>
                <a:gd name="T10" fmla="*/ 46 w 50"/>
                <a:gd name="T11" fmla="*/ 4 h 4"/>
                <a:gd name="T12" fmla="*/ 50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20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77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78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79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80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81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82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83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84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85"/>
            <p:cNvSpPr/>
            <p:nvPr userDrawn="1"/>
          </p:nvSpPr>
          <p:spPr bwMode="auto">
            <a:xfrm>
              <a:off x="9953671" y="3786901"/>
              <a:ext cx="57201" cy="57201"/>
            </a:xfrm>
            <a:custGeom>
              <a:avLst/>
              <a:gdLst>
                <a:gd name="T0" fmla="*/ 0 w 29"/>
                <a:gd name="T1" fmla="*/ 29 h 29"/>
                <a:gd name="T2" fmla="*/ 0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86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87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88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89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90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91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92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93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94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9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95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的小鸟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6" name="组合 215"/>
          <p:cNvGrpSpPr/>
          <p:nvPr userDrawn="1"/>
        </p:nvGrpSpPr>
        <p:grpSpPr>
          <a:xfrm rot="1592273">
            <a:off x="182374" y="285384"/>
            <a:ext cx="477900" cy="604800"/>
            <a:chOff x="2272338" y="450384"/>
            <a:chExt cx="765175" cy="725488"/>
          </a:xfrm>
        </p:grpSpPr>
        <p:sp>
          <p:nvSpPr>
            <p:cNvPr id="223" name="Freeform 1235"/>
            <p:cNvSpPr/>
            <p:nvPr userDrawn="1"/>
          </p:nvSpPr>
          <p:spPr bwMode="auto">
            <a:xfrm>
              <a:off x="2272338" y="491659"/>
              <a:ext cx="644525" cy="684213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Freeform 1236"/>
            <p:cNvSpPr/>
            <p:nvPr userDrawn="1"/>
          </p:nvSpPr>
          <p:spPr bwMode="auto">
            <a:xfrm>
              <a:off x="2358063" y="574209"/>
              <a:ext cx="260350" cy="296863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Freeform 1237"/>
            <p:cNvSpPr/>
            <p:nvPr userDrawn="1"/>
          </p:nvSpPr>
          <p:spPr bwMode="auto">
            <a:xfrm>
              <a:off x="2642226" y="791697"/>
              <a:ext cx="274637" cy="346075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238"/>
            <p:cNvSpPr/>
            <p:nvPr userDrawn="1"/>
          </p:nvSpPr>
          <p:spPr bwMode="auto">
            <a:xfrm>
              <a:off x="2943851" y="517059"/>
              <a:ext cx="93662" cy="66675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Oval 1239"/>
            <p:cNvSpPr>
              <a:spLocks noChangeArrowheads="1"/>
            </p:cNvSpPr>
            <p:nvPr userDrawn="1"/>
          </p:nvSpPr>
          <p:spPr bwMode="auto">
            <a:xfrm>
              <a:off x="2670801" y="450384"/>
              <a:ext cx="296862" cy="298450"/>
            </a:xfrm>
            <a:prstGeom prst="ellipse">
              <a:avLst/>
            </a:pr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Oval 1240"/>
            <p:cNvSpPr>
              <a:spLocks noChangeArrowheads="1"/>
            </p:cNvSpPr>
            <p:nvPr userDrawn="1"/>
          </p:nvSpPr>
          <p:spPr bwMode="auto">
            <a:xfrm>
              <a:off x="2874001" y="502772"/>
              <a:ext cx="49212" cy="476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棕色的小人看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243871" y="160454"/>
            <a:ext cx="558947" cy="689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37.wdp"/><Relationship Id="rId8" Type="http://schemas.openxmlformats.org/officeDocument/2006/relationships/image" Target="../media/image36.pn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microsoft.com/office/2007/relationships/hdphoto" Target="../media/image30.wdp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46.wdp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microsoft.com/office/2007/relationships/hdphoto" Target="../media/image43.wdp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50.wdp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52.wdp"/><Relationship Id="rId1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3137616" y="2482259"/>
            <a:ext cx="3121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spc="600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gkh</a:t>
            </a:r>
            <a:endParaRPr lang="zh-CN" altLang="en-US" sz="8800" b="1" spc="600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70"/>
          <p:cNvSpPr txBox="1"/>
          <p:nvPr/>
        </p:nvSpPr>
        <p:spPr>
          <a:xfrm>
            <a:off x="2427606" y="111177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人教版小学语文一年级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猜谜语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21072" y="1119431"/>
            <a:ext cx="5049962" cy="6140413"/>
            <a:chOff x="1084083" y="1119432"/>
            <a:chExt cx="3817854" cy="6140413"/>
          </a:xfrm>
        </p:grpSpPr>
        <p:sp>
          <p:nvSpPr>
            <p:cNvPr id="2" name="矩形: 对角圆角 1"/>
            <p:cNvSpPr/>
            <p:nvPr/>
          </p:nvSpPr>
          <p:spPr>
            <a:xfrm>
              <a:off x="1084083" y="1119432"/>
              <a:ext cx="3817854" cy="4619135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20000"/>
                <a:lumOff val="80000"/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583702" y="1319757"/>
              <a:ext cx="3063711" cy="5940088"/>
            </a:xfrm>
            <a:prstGeom prst="rect">
              <a:avLst/>
            </a:prstGeom>
            <a:noFill/>
            <a:ln w="31750">
              <a:noFill/>
              <a:prstDash val="lgDash"/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4000" b="1" dirty="0">
                  <a:latin typeface="微软雅黑" panose="020B0503020204020204" charset="-122"/>
                  <a:ea typeface="微软雅黑" panose="020B0503020204020204" charset="-122"/>
                </a:rPr>
                <a:t>身穿绿衣裳，</a:t>
              </a:r>
              <a:endParaRPr lang="en-US" altLang="zh-CN" sz="4000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4000" b="1" dirty="0">
                  <a:latin typeface="微软雅黑" panose="020B0503020204020204" charset="-122"/>
                  <a:ea typeface="微软雅黑" panose="020B0503020204020204" charset="-122"/>
                </a:rPr>
                <a:t>肚里水汪汪，</a:t>
              </a:r>
              <a:endParaRPr lang="zh-CN" altLang="en-US" sz="4000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4000" b="1" dirty="0">
                  <a:latin typeface="微软雅黑" panose="020B0503020204020204" charset="-122"/>
                  <a:ea typeface="微软雅黑" panose="020B0503020204020204" charset="-122"/>
                </a:rPr>
                <a:t>生的子儿多，</a:t>
              </a:r>
              <a:endParaRPr lang="en-US" altLang="zh-CN" sz="4000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4000" b="1" dirty="0">
                  <a:latin typeface="微软雅黑" panose="020B0503020204020204" charset="-122"/>
                  <a:ea typeface="微软雅黑" panose="020B0503020204020204" charset="-122"/>
                </a:rPr>
                <a:t>个个黑脸膛。</a:t>
              </a:r>
              <a:r>
                <a:rPr lang="zh-CN" altLang="en-US" sz="400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667010" y="4997957"/>
              <a:ext cx="298040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（打一种水果）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389" b="100000" l="35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835" y="1702119"/>
            <a:ext cx="2363909" cy="2397203"/>
          </a:xfrm>
          <a:prstGeom prst="rect">
            <a:avLst/>
          </a:prstGeo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203382" y="4358580"/>
            <a:ext cx="218874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9600" b="1" dirty="0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gu</a:t>
            </a:r>
            <a:r>
              <a:rPr lang="en-US" altLang="zh-CN" sz="10000" b="1" dirty="0">
                <a:solidFill>
                  <a:srgbClr val="FF0000"/>
                </a:solidFill>
                <a:latin typeface="+mn-ea"/>
              </a:rPr>
              <a:t>ā</a:t>
            </a:r>
            <a:endParaRPr lang="en-US" altLang="zh-CN" sz="1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42295" y="4396313"/>
            <a:ext cx="1188244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9600" b="1" dirty="0">
                <a:latin typeface="微软雅黑" panose="020B0503020204020204" charset="-122"/>
                <a:ea typeface="微软雅黑" panose="020B0503020204020204" charset="-122"/>
              </a:rPr>
              <a:t>瓜</a:t>
            </a:r>
            <a:endParaRPr lang="zh-CN" altLang="en-US" sz="9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2819 -0.402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2011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Picture 4" descr="gu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28553" y="2030775"/>
            <a:ext cx="4293394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07650" y="3622045"/>
            <a:ext cx="138050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/>
              <a:t>gu</a:t>
            </a:r>
            <a:r>
              <a:rPr lang="en-US" altLang="zh-CN" sz="5400" b="1" dirty="0">
                <a:latin typeface="+mn-ea"/>
                <a:ea typeface="+mn-ea"/>
              </a:rPr>
              <a:t>ā</a:t>
            </a:r>
            <a:endParaRPr lang="en-US" altLang="zh-CN" sz="5400" b="1" dirty="0">
              <a:latin typeface="+mn-ea"/>
              <a:ea typeface="+mn-ea"/>
            </a:endParaRPr>
          </a:p>
          <a:p>
            <a:pPr eaLnBrk="1" hangingPunct="1"/>
            <a:r>
              <a:rPr lang="zh-CN" altLang="en-US" sz="6600" b="1" dirty="0">
                <a:latin typeface="微软雅黑" panose="020B0503020204020204" charset="-122"/>
                <a:ea typeface="微软雅黑" panose="020B0503020204020204" charset="-122"/>
              </a:rPr>
              <a:t> 瓜</a:t>
            </a:r>
            <a:endParaRPr lang="zh-CN" altLang="en-US" sz="6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36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62581" y="873019"/>
            <a:ext cx="16530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/>
              <a:t>g</a:t>
            </a:r>
            <a:r>
              <a:rPr lang="en-US" altLang="zh-CN" sz="3200" dirty="0"/>
              <a:t>—</a:t>
            </a:r>
            <a:r>
              <a:rPr lang="en-US" altLang="zh-CN" sz="6000" b="1" dirty="0">
                <a:latin typeface="+mn-ea"/>
                <a:ea typeface="+mn-ea"/>
              </a:rPr>
              <a:t>ā</a:t>
            </a:r>
            <a:r>
              <a:rPr lang="en-US" altLang="zh-CN" sz="4000" b="1" dirty="0"/>
              <a:t>  </a:t>
            </a:r>
            <a:endParaRPr lang="en-US" altLang="zh-CN" sz="4000" b="1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049606" y="1495581"/>
            <a:ext cx="3238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75515" y="809124"/>
            <a:ext cx="10422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/>
              <a:t>g</a:t>
            </a:r>
            <a:r>
              <a:rPr lang="en-US" altLang="zh-CN" sz="6000" b="1" dirty="0">
                <a:latin typeface="+mn-ea"/>
                <a:ea typeface="+mn-ea"/>
              </a:rPr>
              <a:t>ā</a:t>
            </a:r>
            <a:endParaRPr lang="en-US" altLang="zh-CN" sz="6000" b="1" dirty="0">
              <a:latin typeface="+mn-ea"/>
              <a:ea typeface="+mn-ea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469507" y="3873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010051" y="394484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495826" y="394484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4484986" y="3867058"/>
            <a:ext cx="1889522" cy="647700"/>
            <a:chOff x="5979981" y="3867058"/>
            <a:chExt cx="2519362" cy="647700"/>
          </a:xfrm>
        </p:grpSpPr>
        <p:sp>
          <p:nvSpPr>
            <p:cNvPr id="10" name="Line 17"/>
            <p:cNvSpPr>
              <a:spLocks noChangeShapeType="1"/>
            </p:cNvSpPr>
            <p:nvPr/>
          </p:nvSpPr>
          <p:spPr bwMode="auto">
            <a:xfrm flipV="1">
              <a:off x="8499343" y="3867058"/>
              <a:ext cx="0" cy="6477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V="1">
              <a:off x="5979981" y="3867058"/>
              <a:ext cx="0" cy="6477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V="1">
              <a:off x="6772143" y="3867058"/>
              <a:ext cx="0" cy="6477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V="1">
              <a:off x="7419843" y="3867058"/>
              <a:ext cx="0" cy="6477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176234" y="4496457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声母    介母   韵母    三拼音节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6257686" y="1157134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两拼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403935" y="5539986"/>
            <a:ext cx="7212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拼读方法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声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轻介快韵母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响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三音连读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很顺当。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100000" l="35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448" y="1410966"/>
            <a:ext cx="2363909" cy="2397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85606" y="916919"/>
            <a:ext cx="27847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>
                <a:solidFill>
                  <a:srgbClr val="CC6600"/>
                </a:solidFill>
              </a:rPr>
              <a:t>ɡ</a:t>
            </a:r>
            <a:r>
              <a:rPr lang="en-US" altLang="zh-CN" sz="9600" dirty="0">
                <a:solidFill>
                  <a:srgbClr val="CC66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9600" dirty="0"/>
              <a:t>ɑ</a:t>
            </a:r>
            <a:endParaRPr lang="en-US" altLang="zh-CN" sz="9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9779" y="2570662"/>
            <a:ext cx="43898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>
                <a:solidFill>
                  <a:srgbClr val="CC6600"/>
                </a:solidFill>
              </a:rPr>
              <a:t> ɡ</a:t>
            </a:r>
            <a:r>
              <a:rPr lang="en-US" altLang="zh-CN" sz="96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zh-CN" sz="9600" dirty="0">
                <a:solidFill>
                  <a:srgbClr val="CC6600"/>
                </a:solidFill>
              </a:rPr>
              <a:t>u</a:t>
            </a:r>
            <a:r>
              <a:rPr lang="en-US" altLang="zh-CN" sz="96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9600" dirty="0"/>
              <a:t>ɑ</a:t>
            </a:r>
            <a:endParaRPr lang="en-US" altLang="zh-CN" sz="96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41942" y="873618"/>
            <a:ext cx="15536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>
                <a:solidFill>
                  <a:srgbClr val="CC6600"/>
                </a:solidFill>
              </a:rPr>
              <a:t>ɡ</a:t>
            </a:r>
            <a:r>
              <a:rPr lang="en-US" altLang="zh-CN" sz="9600" dirty="0"/>
              <a:t>ɑ</a:t>
            </a:r>
            <a:endParaRPr lang="en-US" altLang="zh-CN" sz="9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27642" y="2550018"/>
            <a:ext cx="22381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>
                <a:solidFill>
                  <a:srgbClr val="CC6600"/>
                </a:solidFill>
              </a:rPr>
              <a:t>ɡ</a:t>
            </a:r>
            <a:r>
              <a:rPr lang="en-US" altLang="zh-CN" sz="9600" dirty="0"/>
              <a:t>uɑ</a:t>
            </a:r>
            <a:endParaRPr lang="en-US" altLang="zh-CN" sz="9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07219" y="5146511"/>
            <a:ext cx="6389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Times New Roman" panose="02020603050405020304" pitchFamily="18" charset="0"/>
              </a:rPr>
              <a:t>声母   </a:t>
            </a:r>
            <a:r>
              <a:rPr lang="zh-CN" altLang="en-US" sz="12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介母   韵母      </a:t>
            </a:r>
            <a:r>
              <a:rPr lang="zh-CN" altLang="en-US" sz="3600" b="1" dirty="0" smtClean="0">
                <a:latin typeface="Times New Roman" panose="02020603050405020304" pitchFamily="18" charset="0"/>
              </a:rPr>
              <a:t>三</a:t>
            </a:r>
            <a:r>
              <a:rPr lang="zh-CN" altLang="en-US" sz="3600" b="1" dirty="0">
                <a:latin typeface="Times New Roman" panose="02020603050405020304" pitchFamily="18" charset="0"/>
              </a:rPr>
              <a:t>拼音节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098893" y="1864218"/>
            <a:ext cx="142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4270343" y="3540618"/>
            <a:ext cx="125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1878881" y="417561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V="1">
            <a:off x="2919487" y="415021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V="1">
            <a:off x="3892228" y="415021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V="1">
            <a:off x="6050831" y="417561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67559" y="1169710"/>
            <a:ext cx="3791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600" dirty="0">
                <a:solidFill>
                  <a:srgbClr val="CC6600"/>
                </a:solidFill>
              </a:rPr>
              <a:t>ɡ</a:t>
            </a:r>
            <a:r>
              <a:rPr lang="en-US" altLang="zh-CN" sz="9600" dirty="0">
                <a:solidFill>
                  <a:srgbClr val="CC660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zh-CN" sz="1200" dirty="0">
                <a:solidFill>
                  <a:srgbClr val="CC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9600" dirty="0">
                <a:solidFill>
                  <a:srgbClr val="CC6600"/>
                </a:solidFill>
              </a:rPr>
              <a:t>u</a:t>
            </a:r>
            <a:r>
              <a:rPr lang="en-US" altLang="zh-CN" sz="1200" dirty="0">
                <a:solidFill>
                  <a:srgbClr val="CC6600"/>
                </a:solidFill>
              </a:rPr>
              <a:t> </a:t>
            </a:r>
            <a:r>
              <a:rPr lang="en-US" altLang="zh-CN" sz="9600" dirty="0">
                <a:solidFill>
                  <a:srgbClr val="CC660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zh-CN" sz="1200" dirty="0">
                <a:solidFill>
                  <a:srgbClr val="CC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9600" dirty="0">
                <a:solidFill>
                  <a:srgbClr val="CC6600"/>
                </a:solidFill>
              </a:rPr>
              <a:t>ɑ</a:t>
            </a:r>
            <a:endParaRPr lang="en-US" altLang="zh-CN" sz="9600" dirty="0">
              <a:solidFill>
                <a:srgbClr val="CC6600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4149561" y="2093537"/>
            <a:ext cx="12573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43231" y="1169710"/>
            <a:ext cx="22242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600" dirty="0">
                <a:solidFill>
                  <a:srgbClr val="CC6600"/>
                </a:solidFill>
              </a:rPr>
              <a:t>ɡ</a:t>
            </a:r>
            <a:r>
              <a:rPr lang="en-US" altLang="zh-CN" sz="9600" dirty="0"/>
              <a:t>u</a:t>
            </a:r>
            <a:r>
              <a:rPr lang="en-US" altLang="zh-CN" sz="9600" dirty="0">
                <a:solidFill>
                  <a:srgbClr val="CC6600"/>
                </a:solidFill>
              </a:rPr>
              <a:t>ɑ</a:t>
            </a:r>
            <a:endParaRPr lang="en-US" altLang="zh-CN" sz="9600" dirty="0">
              <a:solidFill>
                <a:srgbClr val="CC66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98419" y="3273800"/>
            <a:ext cx="76730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latin typeface="微软雅黑" panose="020B0503020204020204" charset="-122"/>
                <a:ea typeface="微软雅黑" panose="020B0503020204020204" charset="-122"/>
              </a:rPr>
              <a:t>声 轻 介 快 韵 母 响</a:t>
            </a:r>
            <a:endParaRPr lang="zh-CN" altLang="en-US" sz="6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6000" b="1" dirty="0">
                <a:latin typeface="微软雅黑" panose="020B0503020204020204" charset="-122"/>
                <a:ea typeface="微软雅黑" panose="020B0503020204020204" charset="-122"/>
              </a:rPr>
              <a:t>三 音 连 续 不 中 断</a:t>
            </a:r>
            <a:endParaRPr lang="zh-CN" altLang="en-US" sz="6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nimBg="1"/>
      <p:bldP spid="16" grpId="0" autoUpdateAnimBg="0"/>
      <p:bldP spid="1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3604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我会拼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6" descr="lit_11GO094311043K8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667" b="90000" l="8947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36625" y="1327474"/>
            <a:ext cx="1244536" cy="14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743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8591" y="1326144"/>
            <a:ext cx="1117704" cy="137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4065f5d773c0bf4af6eaf09001a7a36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7315" y="1473088"/>
            <a:ext cx="1022597" cy="12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127e1cc0rwhc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52262" y="1475378"/>
            <a:ext cx="892537" cy="117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170c18e8-563e-44fa-bcc7-d579fb21d6aa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1783469" y="3796438"/>
            <a:ext cx="1504633" cy="121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it_11GT2006250352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18015" y="3796438"/>
            <a:ext cx="1442854" cy="12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2006111513152214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99" l="637" r="9936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55757" y="3764127"/>
            <a:ext cx="1203056" cy="13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898736" y="2673365"/>
            <a:ext cx="11843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gu</a:t>
            </a:r>
            <a:r>
              <a:rPr lang="en-US" altLang="zh-CN" sz="4800" b="1" dirty="0">
                <a:latin typeface="+mn-ea"/>
                <a:ea typeface="+mn-ea"/>
              </a:rPr>
              <a:t>ā</a:t>
            </a:r>
            <a:endParaRPr lang="en-US" altLang="zh-CN" sz="4800" b="1" dirty="0">
              <a:latin typeface="+mn-ea"/>
              <a:ea typeface="+mn-ea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411833" y="2680061"/>
            <a:ext cx="11104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hu</a:t>
            </a:r>
            <a:r>
              <a:rPr lang="en-US" altLang="zh-CN" sz="4800" b="1" dirty="0">
                <a:latin typeface="+mn-ea"/>
                <a:ea typeface="+mn-ea"/>
              </a:rPr>
              <a:t>ā</a:t>
            </a:r>
            <a:endParaRPr lang="en-US" altLang="zh-CN" sz="4800" b="1" dirty="0">
              <a:latin typeface="+mn-ea"/>
              <a:ea typeface="+mn-ea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013104" y="2680061"/>
            <a:ext cx="11104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guǒ</a:t>
            </a:r>
            <a:endParaRPr lang="en-US" altLang="zh-CN" sz="4800" b="1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452263" y="2680061"/>
            <a:ext cx="1110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huǒ</a:t>
            </a:r>
            <a:endParaRPr lang="en-US" altLang="zh-CN" sz="4800" b="1" dirty="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075459" y="5063065"/>
            <a:ext cx="12658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ku</a:t>
            </a:r>
            <a:r>
              <a:rPr lang="en-US" altLang="zh-CN" sz="4800" b="1" dirty="0">
                <a:latin typeface="+mn-ea"/>
                <a:ea typeface="+mn-ea"/>
              </a:rPr>
              <a:t>ā</a:t>
            </a:r>
            <a:endParaRPr lang="en-US" altLang="zh-CN" sz="4800" b="1" dirty="0">
              <a:latin typeface="+mn-ea"/>
              <a:ea typeface="+mn-ea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321738" y="5063065"/>
            <a:ext cx="12658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/>
              <a:t>hu</a:t>
            </a:r>
            <a:r>
              <a:rPr lang="en-US" altLang="zh-CN" sz="4800" b="1" dirty="0" err="1">
                <a:latin typeface="+mn-ea"/>
                <a:ea typeface="+mn-ea"/>
              </a:rPr>
              <a:t>à</a:t>
            </a:r>
            <a:endParaRPr lang="en-US" altLang="zh-CN" sz="4800" b="1" dirty="0">
              <a:latin typeface="+mn-ea"/>
              <a:ea typeface="+mn-ea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382611" y="5063065"/>
            <a:ext cx="1110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/>
              <a:t>guō</a:t>
            </a:r>
            <a:endParaRPr lang="en-US" altLang="zh-CN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4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我会拼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68729" y="1126095"/>
            <a:ext cx="226814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8800" b="1" dirty="0" err="1">
                <a:latin typeface="Arial Narrow" panose="020B0606020202030204" pitchFamily="34" charset="0"/>
                <a:ea typeface="宋体" panose="02010600030101010101" pitchFamily="2" charset="-122"/>
              </a:rPr>
              <a:t>ɡ</a:t>
            </a:r>
            <a:r>
              <a:rPr lang="en-US" altLang="zh-CN" sz="7200" b="1" dirty="0" err="1">
                <a:latin typeface="Arial Narrow" panose="020B0606020202030204" pitchFamily="34" charset="0"/>
                <a:ea typeface="宋体" panose="02010600030101010101" pitchFamily="2" charset="-122"/>
              </a:rPr>
              <a:t>u</a:t>
            </a:r>
            <a:r>
              <a:rPr lang="en-US" altLang="zh-CN" sz="8000" b="1" dirty="0" err="1">
                <a:latin typeface="Arial Narrow" panose="020B0606020202030204" pitchFamily="34" charset="0"/>
                <a:ea typeface="宋体" panose="02010600030101010101" pitchFamily="2" charset="-122"/>
              </a:rPr>
              <a:t>ó</a:t>
            </a:r>
            <a:endParaRPr lang="zh-CN" altLang="en-US" sz="80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224775" y="2999346"/>
            <a:ext cx="2268141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7200" b="1" dirty="0">
                <a:latin typeface="Calibri" panose="020F050202020403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7200" b="1" dirty="0">
                <a:latin typeface="Arial Narrow" panose="020B0606020202030204" pitchFamily="34" charset="0"/>
                <a:ea typeface="宋体" panose="02010600030101010101" pitchFamily="2" charset="-122"/>
              </a:rPr>
              <a:t>u</a:t>
            </a:r>
            <a:r>
              <a:rPr lang="en-US" altLang="zh-CN" sz="9500" b="1" dirty="0">
                <a:latin typeface="+mn-ea"/>
              </a:rPr>
              <a:t>ā</a:t>
            </a:r>
            <a:endParaRPr lang="zh-CN" altLang="en-US" sz="9500" b="1" dirty="0">
              <a:latin typeface="+mn-ea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413018" y="4799571"/>
            <a:ext cx="2268141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7200" b="1">
                <a:latin typeface="Arial Narrow" panose="020B0606020202030204" pitchFamily="34" charset="0"/>
                <a:ea typeface="宋体" panose="02010600030101010101" pitchFamily="2" charset="-122"/>
              </a:rPr>
              <a:t>du</a:t>
            </a:r>
            <a:r>
              <a:rPr lang="en-US" altLang="zh-CN" sz="9000" b="1">
                <a:ea typeface="宋体" panose="02010600030101010101" pitchFamily="2" charset="-122"/>
              </a:rPr>
              <a:t>ǒ</a:t>
            </a:r>
            <a:endParaRPr lang="zh-CN" altLang="en-US" sz="9000" b="1">
              <a:ea typeface="宋体" panose="02010600030101010101" pitchFamily="2" charset="-122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709610" y="2999346"/>
            <a:ext cx="226814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7200" b="1">
                <a:latin typeface="Calibri" panose="020F050202020403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7200" b="1">
                <a:latin typeface="Arial Narrow" panose="020B0606020202030204" pitchFamily="34" charset="0"/>
                <a:ea typeface="宋体" panose="02010600030101010101" pitchFamily="2" charset="-122"/>
              </a:rPr>
              <a:t>u</a:t>
            </a:r>
            <a:r>
              <a:rPr lang="en-US" altLang="zh-CN" sz="8000" b="1">
                <a:ea typeface="宋体" panose="02010600030101010101" pitchFamily="2" charset="-122"/>
              </a:rPr>
              <a:t>ò</a:t>
            </a:r>
            <a:endParaRPr lang="zh-CN" altLang="en-US" sz="8000" b="1">
              <a:ea typeface="宋体" panose="02010600030101010101" pitchFamily="2" charset="-122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438272" y="1126096"/>
            <a:ext cx="226814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7200" b="1" dirty="0">
                <a:latin typeface="Arial Narrow" panose="020B0606020202030204" pitchFamily="34" charset="0"/>
                <a:ea typeface="宋体" panose="02010600030101010101" pitchFamily="2" charset="-122"/>
              </a:rPr>
              <a:t>hu</a:t>
            </a:r>
            <a:r>
              <a:rPr lang="en-US" altLang="zh-CN" sz="9500" b="1" dirty="0">
                <a:latin typeface="+mn-ea"/>
              </a:rPr>
              <a:t>ā</a:t>
            </a:r>
            <a:endParaRPr lang="zh-CN" altLang="en-US" sz="9500" b="1" dirty="0">
              <a:latin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255 L 0.20013 0.1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11758 -0.16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-0.02083 L -0.00586 -0.406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4765 -0.15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2734 0.1122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  <p:bldP spid="8" grpId="0"/>
      <p:bldP spid="8" grpId="1"/>
      <p:bldP spid="8" grpId="2"/>
      <p:bldP spid="8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会看图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783065" y="1963761"/>
            <a:ext cx="6360935" cy="2217431"/>
            <a:chOff x="4561773" y="1963761"/>
            <a:chExt cx="7586633" cy="2217431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6595703" y="3165529"/>
              <a:ext cx="3033048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6000" b="1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6000" b="1" dirty="0">
                  <a:latin typeface="微软雅黑" panose="020B0503020204020204" charset="-122"/>
                  <a:ea typeface="微软雅黑" panose="020B0503020204020204" charset="-122"/>
                </a:rPr>
                <a:t>画画</a:t>
              </a:r>
              <a:endParaRPr lang="zh-CN" altLang="en-US" sz="6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561773" y="1963761"/>
              <a:ext cx="7586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6000" b="1" dirty="0">
                  <a:latin typeface="微软雅黑" panose="020B0503020204020204" charset="-122"/>
                  <a:ea typeface="微软雅黑" panose="020B0503020204020204" charset="-122"/>
                </a:rPr>
                <a:t>h—u—à----</a:t>
              </a:r>
              <a:r>
                <a:rPr lang="en-US" altLang="zh-CN" sz="6000" b="1" dirty="0" err="1" smtClean="0">
                  <a:latin typeface="微软雅黑" panose="020B0503020204020204" charset="-122"/>
                  <a:ea typeface="微软雅黑" panose="020B0503020204020204" charset="-122"/>
                </a:rPr>
                <a:t>huà</a:t>
              </a:r>
              <a:endParaRPr lang="en-US" altLang="zh-CN" sz="6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81410" y="1736779"/>
            <a:ext cx="234315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会看图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26686" y="1425051"/>
            <a:ext cx="2170068" cy="3761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0" name="组合 9"/>
          <p:cNvGrpSpPr/>
          <p:nvPr/>
        </p:nvGrpSpPr>
        <p:grpSpPr>
          <a:xfrm>
            <a:off x="3391546" y="1735016"/>
            <a:ext cx="5752454" cy="2312497"/>
            <a:chOff x="5236765" y="1963761"/>
            <a:chExt cx="7669939" cy="2312497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236765" y="3445261"/>
              <a:ext cx="766993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800" b="1" dirty="0">
                  <a:latin typeface="微软雅黑" panose="020B0503020204020204" charset="-122"/>
                  <a:ea typeface="微软雅黑" panose="020B0503020204020204" charset="-122"/>
                </a:rPr>
                <a:t> g—ǔ----</a:t>
              </a:r>
              <a:r>
                <a:rPr lang="en-US" altLang="zh-CN" sz="4800" b="1" dirty="0" err="1" smtClean="0">
                  <a:latin typeface="微软雅黑" panose="020B0503020204020204" charset="-122"/>
                  <a:ea typeface="微软雅黑" panose="020B0503020204020204" charset="-122"/>
                </a:rPr>
                <a:t>gǔ</a:t>
              </a:r>
              <a:r>
                <a:rPr lang="en-US" altLang="zh-CN" sz="4800" b="1" dirty="0" smtClean="0">
                  <a:latin typeface="微软雅黑" panose="020B0503020204020204" charset="-122"/>
                  <a:ea typeface="微软雅黑" panose="020B0503020204020204" charset="-122"/>
                </a:rPr>
                <a:t>(</a:t>
              </a:r>
              <a:r>
                <a:rPr lang="zh-CN" altLang="en-US" sz="4800" b="1" dirty="0" smtClean="0">
                  <a:latin typeface="微软雅黑" panose="020B0503020204020204" charset="-122"/>
                  <a:ea typeface="微软雅黑" panose="020B0503020204020204" charset="-122"/>
                </a:rPr>
                <a:t>打鼓） </a:t>
              </a:r>
              <a:endParaRPr lang="zh-CN" altLang="en-US" sz="4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510805" y="1963761"/>
              <a:ext cx="632384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800" b="1" dirty="0" smtClean="0">
                  <a:latin typeface="微软雅黑" panose="020B0503020204020204" charset="-122"/>
                  <a:ea typeface="微软雅黑" panose="020B0503020204020204" charset="-122"/>
                </a:rPr>
                <a:t>d—ǎ----</a:t>
              </a:r>
              <a:r>
                <a:rPr lang="en-US" altLang="zh-CN" sz="4800" b="1" dirty="0" err="1" smtClean="0">
                  <a:latin typeface="微软雅黑" panose="020B0503020204020204" charset="-122"/>
                  <a:ea typeface="微软雅黑" panose="020B0503020204020204" charset="-122"/>
                </a:rPr>
                <a:t>dǎ</a:t>
              </a:r>
              <a:r>
                <a:rPr lang="en-US" altLang="zh-CN" sz="4800" b="1" dirty="0" smtClean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sz="4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710771" y="2111704"/>
            <a:ext cx="8302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dǎ</a:t>
            </a:r>
            <a:endParaRPr lang="en-US" altLang="zh-CN" sz="40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94993" y="2746807"/>
            <a:ext cx="2585544" cy="1364387"/>
            <a:chOff x="3753374" y="2746806"/>
            <a:chExt cx="3447393" cy="136438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3753374" y="2842714"/>
              <a:ext cx="1678219" cy="126847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431592" y="2842713"/>
              <a:ext cx="1769175" cy="126847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781522" y="2746808"/>
              <a:ext cx="12769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画</a:t>
              </a:r>
              <a:endPara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46137" y="2746806"/>
              <a:ext cx="15546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打</a:t>
              </a:r>
              <a:endPara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566325" y="2111704"/>
            <a:ext cx="1012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huà</a:t>
            </a:r>
            <a:endParaRPr lang="en-US" altLang="zh-CN" sz="40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04762" y="254792"/>
            <a:ext cx="2236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我会读儿歌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5" descr="W020080825403858045152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41" b="92949" l="4828" r="96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49536" y="974479"/>
            <a:ext cx="1046938" cy="15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W0200808254038594534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9536" y="2949517"/>
            <a:ext cx="847451" cy="133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未命名.bmp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63" r="9767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49536" y="4721332"/>
            <a:ext cx="904832" cy="105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725295" y="839567"/>
            <a:ext cx="65687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shuō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huà</a:t>
            </a:r>
            <a:endParaRPr lang="en-US" altLang="zh-CN" sz="1600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说话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xī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liú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shuō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huà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</a:t>
            </a:r>
            <a:r>
              <a:rPr lang="en-US" altLang="zh-CN" sz="16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ā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huā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huā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huā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小溪流说话，哗哗，哗哗。 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yǔ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diǎn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shuō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huà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shā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shā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shā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shā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小雨点说话，沙沙，沙沙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gē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zi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shuō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huà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  <a:r>
              <a:rPr lang="en-US" altLang="zh-CN" sz="1600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gū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gū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gū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gū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鸽子说话，咕咕，咕咕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yā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zi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shuō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huà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  <a:r>
              <a:rPr lang="en-US" altLang="zh-CN" sz="1600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gā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gā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gā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gā</a:t>
            </a:r>
            <a:endParaRPr lang="en-US" altLang="zh-CN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小鸭子说话，嘎嘎，嘎嘎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huā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māo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shuō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huà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miāo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miāo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en-US" altLang="zh-CN" sz="16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miāo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miāo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spc="5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3200" spc="500" dirty="0">
                <a:latin typeface="楷体" panose="02010609060101010101" pitchFamily="49" charset="-122"/>
                <a:ea typeface="楷体" panose="02010609060101010101" pitchFamily="49" charset="-122"/>
              </a:rPr>
              <a:t>花猫说话，喵</a:t>
            </a:r>
            <a:r>
              <a:rPr lang="zh-CN" altLang="en-US" sz="3200" spc="5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喵</a:t>
            </a:r>
            <a:r>
              <a:rPr lang="en-US" altLang="zh-CN" sz="3200" spc="5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spc="5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喵</a:t>
            </a:r>
            <a:r>
              <a:rPr lang="zh-CN" altLang="en-US" sz="3200" spc="500" dirty="0">
                <a:latin typeface="楷体" panose="02010609060101010101" pitchFamily="49" charset="-122"/>
                <a:ea typeface="楷体" panose="02010609060101010101" pitchFamily="49" charset="-122"/>
              </a:rPr>
              <a:t>喵</a:t>
            </a:r>
            <a:r>
              <a:rPr lang="zh-CN" altLang="en-US" sz="3200" spc="5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spc="5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qīng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wā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shuō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huà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guā</a:t>
            </a:r>
            <a:r>
              <a:rPr lang="en-US" altLang="zh-CN" sz="16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guā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guā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16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guā</a:t>
            </a:r>
            <a:r>
              <a:rPr lang="en-US" altLang="zh-CN" sz="16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endParaRPr lang="en-US" altLang="zh-CN" sz="3200" spc="5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spc="5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3200" spc="500" dirty="0">
                <a:latin typeface="楷体" panose="02010609060101010101" pitchFamily="49" charset="-122"/>
                <a:ea typeface="楷体" panose="02010609060101010101" pitchFamily="49" charset="-122"/>
              </a:rPr>
              <a:t>青蛙说话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，呱呱，呱呱。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88064" y="873619"/>
            <a:ext cx="5166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     今天，我们要认识三个新朋友，他们藏在一幅图画里，想和大家玩个捉迷藏游戏，想一起玩吗？我们把他们找出来吧！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88064" y="3687189"/>
            <a:ext cx="5166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    蓝蓝的天空下，一只白鸽嘴衔橄榄枝快乐地飞翔。清清的河水中，一只只小蝌蚪在水草丛中做游戏。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   小朋友玩累了，坐在公园的椅子上喝水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4" descr="W02008082540400492752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48313" y="1539288"/>
            <a:ext cx="3045038" cy="3503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914862" y="897701"/>
            <a:ext cx="5464286" cy="4390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08999" y="5288177"/>
            <a:ext cx="441659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你们真厉害</a:t>
            </a:r>
            <a:endParaRPr lang="zh-CN" alt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31497" y="1159394"/>
            <a:ext cx="4857356" cy="4969291"/>
            <a:chOff x="2841996" y="1159393"/>
            <a:chExt cx="6476474" cy="496929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841996" y="1159393"/>
              <a:ext cx="6476474" cy="4969291"/>
            </a:xfrm>
            <a:prstGeom prst="rect">
              <a:avLst/>
            </a:prstGeom>
          </p:spPr>
        </p:pic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7991237" y="3140600"/>
              <a:ext cx="854519" cy="797166"/>
            </a:xfrm>
            <a:prstGeom prst="ellipse">
              <a:avLst/>
            </a:prstGeom>
            <a:noFill/>
            <a:ln w="50800" cap="flat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936679" y="2350698"/>
              <a:ext cx="909359" cy="773405"/>
            </a:xfrm>
            <a:prstGeom prst="ellipse">
              <a:avLst/>
            </a:prstGeom>
            <a:noFill/>
            <a:ln w="50800" cap="flat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8035740" y="3996965"/>
              <a:ext cx="799681" cy="791851"/>
            </a:xfrm>
            <a:prstGeom prst="ellipse">
              <a:avLst/>
            </a:prstGeom>
            <a:noFill/>
            <a:ln w="50800" cap="flat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5567706" y="4942618"/>
              <a:ext cx="908508" cy="807732"/>
            </a:xfrm>
            <a:prstGeom prst="ellipse">
              <a:avLst/>
            </a:prstGeom>
            <a:noFill/>
            <a:ln w="50800" cap="flat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7180313" y="2326937"/>
              <a:ext cx="834068" cy="797166"/>
            </a:xfrm>
            <a:prstGeom prst="ellipse">
              <a:avLst/>
            </a:prstGeom>
            <a:noFill/>
            <a:ln w="50800" cap="flat" cmpd="sng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" b="98569" l="528" r="973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518" y="3288247"/>
            <a:ext cx="1502777" cy="3325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5578" y="1498036"/>
            <a:ext cx="72603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 Narrow" panose="020B0606020202030204" pitchFamily="34" charset="0"/>
              </a:rPr>
              <a:t>g</a:t>
            </a:r>
            <a:r>
              <a:rPr lang="en-US" altLang="zh-CN" sz="2800" b="1" dirty="0">
                <a:latin typeface="Arial Narrow" panose="020B0606020202030204" pitchFamily="34" charset="0"/>
              </a:rPr>
              <a:t>ē</a:t>
            </a:r>
            <a:r>
              <a:rPr lang="zh-CN" altLang="en-US" sz="2800" b="1" dirty="0">
                <a:latin typeface="Arial Narrow" panose="020B0606020202030204" pitchFamily="34" charset="0"/>
              </a:rPr>
              <a:t>ge</a:t>
            </a:r>
            <a:r>
              <a:rPr lang="en-US" altLang="zh-CN" sz="2800" b="1" dirty="0">
                <a:latin typeface="Arial Narrow" panose="020B0606020202030204" pitchFamily="34" charset="0"/>
              </a:rPr>
              <a:t>	</a:t>
            </a:r>
            <a:r>
              <a:rPr lang="zh-CN" altLang="en-US" sz="2800" b="1" dirty="0"/>
              <a:t>h</a:t>
            </a:r>
            <a:r>
              <a:rPr lang="en-US" altLang="zh-CN" sz="2800" b="1" dirty="0"/>
              <a:t>é</a:t>
            </a:r>
            <a:r>
              <a:rPr lang="zh-CN" altLang="en-US" sz="2800" b="1" dirty="0"/>
              <a:t>hu</a:t>
            </a:r>
            <a:r>
              <a:rPr lang="en-US" altLang="zh-CN" sz="2800" b="1" dirty="0" smtClean="0">
                <a:latin typeface="+mn-ea"/>
              </a:rPr>
              <a:t>ā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             </a:t>
            </a:r>
            <a:r>
              <a:rPr lang="en-US" altLang="zh-CN" sz="2800" b="1" dirty="0" smtClean="0"/>
              <a:t> </a:t>
            </a:r>
            <a:r>
              <a:rPr lang="zh-CN" altLang="en-US" sz="2800" b="1" dirty="0"/>
              <a:t>hu</a:t>
            </a:r>
            <a:r>
              <a:rPr lang="en-US" altLang="zh-CN" sz="2800" b="1" dirty="0">
                <a:latin typeface="+mn-ea"/>
              </a:rPr>
              <a:t>à</a:t>
            </a:r>
            <a:r>
              <a:rPr lang="zh-CN" altLang="en-US" sz="2800" b="1" dirty="0"/>
              <a:t>hu</a:t>
            </a:r>
            <a:r>
              <a:rPr lang="en-US" altLang="zh-CN" sz="2800" b="1" dirty="0">
                <a:latin typeface="+mn-ea"/>
              </a:rPr>
              <a:t>à	</a:t>
            </a:r>
            <a:r>
              <a:rPr lang="zh-CN" altLang="en-US" sz="2800" b="1" dirty="0" smtClean="0"/>
              <a:t>d</a:t>
            </a:r>
            <a:r>
              <a:rPr lang="en-US" altLang="zh-CN" sz="2800" b="1" dirty="0"/>
              <a:t>ì</a:t>
            </a:r>
            <a:r>
              <a:rPr lang="zh-CN" altLang="en-US" sz="2800" b="1" dirty="0"/>
              <a:t>di</a:t>
            </a:r>
            <a:r>
              <a:rPr lang="en-US" altLang="zh-CN" sz="2800" b="1" dirty="0"/>
              <a:t>		</a:t>
            </a:r>
            <a:r>
              <a:rPr lang="zh-CN" altLang="en-US" sz="2800" b="1" dirty="0">
                <a:latin typeface="Arial Narrow" panose="020B0606020202030204" pitchFamily="34" charset="0"/>
              </a:rPr>
              <a:t>y</a:t>
            </a:r>
            <a:r>
              <a:rPr lang="en-US" altLang="zh-CN" sz="2800" b="1" dirty="0"/>
              <a:t>í</a:t>
            </a:r>
            <a:r>
              <a:rPr lang="zh-CN" altLang="en-US" sz="2800" b="1" dirty="0">
                <a:latin typeface="Arial Narrow" panose="020B0606020202030204" pitchFamily="34" charset="0"/>
              </a:rPr>
              <a:t>g</a:t>
            </a:r>
            <a:r>
              <a:rPr lang="en-US" altLang="zh-CN" sz="2800" b="1" dirty="0"/>
              <a:t>è</a:t>
            </a:r>
            <a:endParaRPr lang="zh-CN" altLang="en-US" sz="28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6583" y="3981528"/>
            <a:ext cx="7750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画</a:t>
            </a: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画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000" b="1" dirty="0" smtClean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一个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000" b="1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弟弟</a:t>
            </a:r>
            <a:r>
              <a:rPr lang="en-US" altLang="zh-CN" sz="4000" b="1" dirty="0" smtClean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哥哥</a:t>
            </a:r>
            <a:r>
              <a:rPr lang="en-US" altLang="zh-CN" sz="4000" b="1" dirty="0" smtClean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荷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花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532467" y="2193284"/>
            <a:ext cx="3039533" cy="1762574"/>
          </a:xfrm>
          <a:prstGeom prst="line">
            <a:avLst/>
          </a:prstGeom>
          <a:noFill/>
          <a:ln w="3810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 flipV="1">
            <a:off x="2853266" y="2218562"/>
            <a:ext cx="4326467" cy="1806680"/>
          </a:xfrm>
          <a:prstGeom prst="line">
            <a:avLst/>
          </a:prstGeom>
          <a:noFill/>
          <a:ln w="41275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4284140" y="2193281"/>
            <a:ext cx="1775867" cy="1762574"/>
          </a:xfrm>
          <a:prstGeom prst="line">
            <a:avLst/>
          </a:prstGeom>
          <a:noFill/>
          <a:ln w="4445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 flipV="1">
            <a:off x="1343320" y="2218564"/>
            <a:ext cx="4411744" cy="1806681"/>
          </a:xfrm>
          <a:prstGeom prst="line">
            <a:avLst/>
          </a:prstGeom>
          <a:noFill/>
          <a:ln w="4445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2929467" y="2218562"/>
            <a:ext cx="4474676" cy="1831961"/>
          </a:xfrm>
          <a:prstGeom prst="line">
            <a:avLst/>
          </a:prstGeom>
          <a:noFill/>
          <a:ln w="41275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835" b="99213" l="2632" r="961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1" y="1485098"/>
            <a:ext cx="2268929" cy="388871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98419" y="1485099"/>
            <a:ext cx="6396064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、练习书写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ɡ</a:t>
            </a:r>
            <a:r>
              <a:rPr lang="en-US" altLang="zh-CN" sz="4000" dirty="0" err="1"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en-US" altLang="zh-CN" sz="4000" b="1" dirty="0" err="1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、找</a:t>
            </a: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找“</a:t>
            </a: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识字表”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中，哪些字带声母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ɡ</a:t>
            </a:r>
            <a:r>
              <a:rPr lang="en-US" altLang="zh-CN" sz="4000" dirty="0" err="1"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en-US" altLang="zh-CN" sz="4000" b="1" dirty="0" err="1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，拼一拼，认一认</a:t>
            </a: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。 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Picture 5" descr="W02008082540385804515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404" y="646341"/>
            <a:ext cx="3647941" cy="40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7"/>
          <p:cNvSpPr>
            <a:spLocks noChangeArrowheads="1" noChangeShapeType="1" noTextEdit="1"/>
          </p:cNvSpPr>
          <p:nvPr/>
        </p:nvSpPr>
        <p:spPr bwMode="auto">
          <a:xfrm>
            <a:off x="2223125" y="4521406"/>
            <a:ext cx="4249133" cy="108927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9096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altLang="zh-CN" sz="4000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4000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字拐弯</a:t>
            </a:r>
            <a:r>
              <a:rPr lang="en-US" altLang="zh-CN" sz="4000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g </a:t>
            </a:r>
            <a:r>
              <a:rPr lang="en-US" altLang="zh-CN" sz="4000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g</a:t>
            </a:r>
            <a:r>
              <a:rPr lang="en-US" altLang="zh-CN" sz="4000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000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g</a:t>
            </a:r>
            <a:endParaRPr lang="zh-CN" altLang="en-US" sz="36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图片 2" descr="未命名.bmp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3906" y="2144110"/>
            <a:ext cx="1288748" cy="20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" descr="未命名.bmp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21948" y="2018178"/>
            <a:ext cx="1288748" cy="20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19895 -0.02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5" descr="W020080825403859453443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00" y="780082"/>
            <a:ext cx="3543437" cy="35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 descr="未命名.bmp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9069" y="1102170"/>
            <a:ext cx="1861993" cy="20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2311925" y="4421427"/>
            <a:ext cx="4908682" cy="103443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7047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zh-CN" altLang="en-US" sz="1234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蝌蚪戏草 </a:t>
            </a:r>
            <a:r>
              <a:rPr lang="en-US" altLang="zh-CN" sz="1234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k </a:t>
            </a:r>
            <a:r>
              <a:rPr lang="en-US" altLang="zh-CN" sz="1234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en-US" altLang="zh-CN" sz="1234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34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k</a:t>
            </a:r>
            <a:endParaRPr lang="zh-CN" altLang="en-US" sz="36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2" descr="未命名.bmp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10008" y="1563270"/>
            <a:ext cx="1861993" cy="20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33971 0.067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2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29746" y="1319754"/>
            <a:ext cx="2813853" cy="4333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2" descr="未命名.bmp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2597" y="3223574"/>
            <a:ext cx="1550441" cy="234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820132" y="1287812"/>
            <a:ext cx="3783399" cy="148484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zh-CN" altLang="en-US" sz="102800" kern="10" spc="-32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一把椅子 </a:t>
            </a:r>
            <a:r>
              <a:rPr lang="en-US" altLang="zh-CN" sz="102800" kern="10" spc="-32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 </a:t>
            </a:r>
            <a:r>
              <a:rPr lang="en-US" altLang="zh-CN" sz="102800" kern="10" spc="-32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102800" kern="10" spc="-32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2800" kern="10" spc="-32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</a:t>
            </a:r>
            <a:endParaRPr lang="zh-CN" altLang="en-US" sz="102800" kern="10" spc="-32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2" descr="未命名.bmp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14255" y="2772659"/>
            <a:ext cx="1550441" cy="234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24232 -0.068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4" descr="未标题-1 拷贝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0268" y="288843"/>
            <a:ext cx="2807494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未标题-2 拷贝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4455" y="288843"/>
            <a:ext cx="2862263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未标题-3 拷贝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8136" y="2954257"/>
            <a:ext cx="2122884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2" descr="未命名.bmp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7695" y="793669"/>
            <a:ext cx="18954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 descr="未命名.bmp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2530" y="1009569"/>
            <a:ext cx="2321719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" descr="未命名.bmp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9518" y="3528931"/>
            <a:ext cx="2122884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1" descr="未命名2.bmp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446" b="92822" l="0" r="100000">
                        <a14:foregroundMark x1="18452" y1="19802" x2="18452" y2="19802"/>
                        <a14:foregroundMark x1="2500" y1="19059" x2="97619" y2="19554"/>
                        <a14:foregroundMark x1="1667" y1="85149" x2="97500" y2="84406"/>
                        <a14:backgroundMark x1="16310" y1="50990" x2="16310" y2="5099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6928" y="1393031"/>
            <a:ext cx="535781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6386" y="1650371"/>
            <a:ext cx="8150773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同学们学得不错，送大家一首儿歌！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>
              <a:spcBef>
                <a:spcPts val="1800"/>
              </a:spcBef>
            </a:pPr>
            <a:r>
              <a:rPr lang="zh-CN" alt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小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加弯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g 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  <a:r>
              <a:rPr lang="zh-CN" alt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zh-CN" altLang="en-US" sz="4400" b="1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>
              <a:spcBef>
                <a:spcPts val="1800"/>
              </a:spcBef>
            </a:pPr>
            <a:r>
              <a:rPr lang="zh-CN" alt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蝌蚪戏草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k 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zh-CN" alt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zh-CN" altLang="en-US" sz="4400" b="1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>
              <a:spcBef>
                <a:spcPts val="1800"/>
              </a:spcBef>
            </a:pPr>
            <a:r>
              <a:rPr lang="zh-CN" alt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一把椅子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h 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4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zh-CN" altLang="en-US" sz="4400" b="1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1188094" y="1459230"/>
            <a:ext cx="7057272" cy="393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8000" dirty="0">
                <a:solidFill>
                  <a:srgbClr val="FF0000"/>
                </a:solidFill>
              </a:rPr>
              <a:t>ɡ</a:t>
            </a:r>
            <a:r>
              <a:rPr lang="en-US" altLang="en-US" sz="8000" dirty="0">
                <a:latin typeface="宋体" panose="02010600030101010101" pitchFamily="2" charset="-122"/>
              </a:rPr>
              <a:t>ā</a:t>
            </a:r>
            <a:r>
              <a:rPr lang="en-US" altLang="zh-CN" sz="8000" dirty="0">
                <a:latin typeface="宋体" panose="02010600030101010101" pitchFamily="2" charset="-122"/>
              </a:rPr>
              <a:t>	</a:t>
            </a:r>
            <a:r>
              <a:rPr lang="en-US" altLang="zh-CN" sz="8000" dirty="0">
                <a:solidFill>
                  <a:srgbClr val="FF0000"/>
                </a:solidFill>
              </a:rPr>
              <a:t>ɡ</a:t>
            </a:r>
            <a:r>
              <a:rPr lang="en-US" altLang="en-US" sz="8000" dirty="0">
                <a:latin typeface="宋体" panose="02010600030101010101" pitchFamily="2" charset="-122"/>
                <a:ea typeface="宋体" panose="02010600030101010101" pitchFamily="2" charset="-122"/>
              </a:rPr>
              <a:t>á</a:t>
            </a:r>
            <a:r>
              <a:rPr lang="en-US" altLang="zh-CN" sz="8000" dirty="0"/>
              <a:t>	</a:t>
            </a:r>
            <a:r>
              <a:rPr lang="en-US" altLang="zh-CN" sz="8000" dirty="0">
                <a:solidFill>
                  <a:srgbClr val="FF0000"/>
                </a:solidFill>
              </a:rPr>
              <a:t>ɡ</a:t>
            </a:r>
            <a:r>
              <a:rPr lang="en-US" altLang="zh-CN" sz="8000" dirty="0">
                <a:latin typeface="+mn-ea"/>
              </a:rPr>
              <a:t>ǎ</a:t>
            </a:r>
            <a:r>
              <a:rPr lang="en-US" altLang="zh-CN" sz="8000" dirty="0"/>
              <a:t>	</a:t>
            </a:r>
            <a:r>
              <a:rPr lang="en-US" altLang="zh-CN" sz="8000" dirty="0">
                <a:solidFill>
                  <a:srgbClr val="FF0000"/>
                </a:solidFill>
              </a:rPr>
              <a:t>ɡ</a:t>
            </a:r>
            <a:r>
              <a:rPr lang="en-US" altLang="en-US" sz="8000" dirty="0">
                <a:latin typeface="宋体" panose="02010600030101010101" pitchFamily="2" charset="-122"/>
                <a:ea typeface="宋体" panose="02010600030101010101" pitchFamily="2" charset="-122"/>
              </a:rPr>
              <a:t>à</a:t>
            </a:r>
            <a:endParaRPr lang="en-US" altLang="zh-CN" sz="8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8000" dirty="0">
                <a:solidFill>
                  <a:srgbClr val="FF0000"/>
                </a:solidFill>
              </a:rPr>
              <a:t>k</a:t>
            </a:r>
            <a:r>
              <a:rPr lang="en-US" altLang="zh-CN" sz="8000" dirty="0"/>
              <a:t>ē</a:t>
            </a:r>
            <a:r>
              <a:rPr lang="en-US" altLang="zh-CN" sz="8000" dirty="0"/>
              <a:t>	</a:t>
            </a:r>
            <a:r>
              <a:rPr lang="en-US" altLang="zh-CN" sz="8000" dirty="0">
                <a:solidFill>
                  <a:srgbClr val="FF0000"/>
                </a:solidFill>
              </a:rPr>
              <a:t>k</a:t>
            </a:r>
            <a:r>
              <a:rPr lang="en-US" altLang="zh-CN" sz="8000" dirty="0">
                <a:latin typeface="宋体" panose="02010600030101010101" pitchFamily="2" charset="-122"/>
                <a:ea typeface="宋体" panose="02010600030101010101" pitchFamily="2" charset="-122"/>
              </a:rPr>
              <a:t>é</a:t>
            </a:r>
            <a:r>
              <a:rPr lang="en-US" altLang="zh-CN" sz="8000" dirty="0"/>
              <a:t>	</a:t>
            </a:r>
            <a:r>
              <a:rPr lang="en-US" altLang="zh-CN" sz="8000" dirty="0">
                <a:solidFill>
                  <a:srgbClr val="FF0000"/>
                </a:solidFill>
              </a:rPr>
              <a:t>k</a:t>
            </a:r>
            <a:r>
              <a:rPr lang="en-US" altLang="zh-CN" sz="8000" dirty="0"/>
              <a:t>ě</a:t>
            </a:r>
            <a:r>
              <a:rPr lang="en-US" altLang="zh-CN" sz="8000" dirty="0"/>
              <a:t>	</a:t>
            </a:r>
            <a:r>
              <a:rPr lang="en-US" altLang="zh-CN" sz="8000" dirty="0">
                <a:solidFill>
                  <a:srgbClr val="FF0000"/>
                </a:solidFill>
              </a:rPr>
              <a:t>k</a:t>
            </a:r>
            <a:r>
              <a:rPr lang="en-US" altLang="zh-CN" sz="8000" dirty="0">
                <a:latin typeface="宋体" panose="02010600030101010101" pitchFamily="2" charset="-122"/>
                <a:ea typeface="宋体" panose="02010600030101010101" pitchFamily="2" charset="-122"/>
              </a:rPr>
              <a:t>è</a:t>
            </a:r>
            <a:endParaRPr lang="en-US" altLang="zh-CN" sz="8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8000" dirty="0">
                <a:solidFill>
                  <a:srgbClr val="FF0000"/>
                </a:solidFill>
              </a:rPr>
              <a:t>h</a:t>
            </a:r>
            <a:r>
              <a:rPr lang="en-US" altLang="zh-CN" sz="8000" dirty="0">
                <a:latin typeface="Calibri" panose="020F0502020204030204" pitchFamily="34" charset="0"/>
                <a:ea typeface="宋体" panose="02010600030101010101" pitchFamily="2" charset="-122"/>
              </a:rPr>
              <a:t>ū</a:t>
            </a:r>
            <a:r>
              <a:rPr lang="en-US" altLang="zh-CN" sz="8000" dirty="0">
                <a:latin typeface="Calibri" panose="020F0502020204030204" pitchFamily="34" charset="0"/>
                <a:ea typeface="宋体" panose="02010600030101010101" pitchFamily="2" charset="-122"/>
              </a:rPr>
              <a:t>	</a:t>
            </a:r>
            <a:r>
              <a:rPr lang="en-US" altLang="zh-CN" sz="8000" dirty="0">
                <a:solidFill>
                  <a:srgbClr val="FF0000"/>
                </a:solidFill>
              </a:rPr>
              <a:t>h</a:t>
            </a:r>
            <a:r>
              <a:rPr lang="en-US" altLang="zh-CN" sz="8000" dirty="0">
                <a:latin typeface="宋体" panose="02010600030101010101" pitchFamily="2" charset="-122"/>
                <a:ea typeface="宋体" panose="02010600030101010101" pitchFamily="2" charset="-122"/>
              </a:rPr>
              <a:t>ú</a:t>
            </a:r>
            <a:r>
              <a:rPr lang="en-US" altLang="zh-CN" sz="8000" dirty="0">
                <a:ea typeface="宋体" panose="02010600030101010101" pitchFamily="2" charset="-122"/>
              </a:rPr>
              <a:t>	</a:t>
            </a:r>
            <a:r>
              <a:rPr lang="en-US" altLang="zh-CN" sz="8000" dirty="0">
                <a:solidFill>
                  <a:srgbClr val="FF0000"/>
                </a:solidFill>
              </a:rPr>
              <a:t>h</a:t>
            </a:r>
            <a:r>
              <a:rPr lang="en-US" altLang="zh-CN" sz="8000" dirty="0"/>
              <a:t>ǔ</a:t>
            </a:r>
            <a:r>
              <a:rPr lang="en-US" altLang="zh-CN" sz="8000" dirty="0"/>
              <a:t>	</a:t>
            </a:r>
            <a:r>
              <a:rPr lang="en-US" altLang="zh-CN" sz="8000" dirty="0">
                <a:solidFill>
                  <a:srgbClr val="FF0000"/>
                </a:solidFill>
              </a:rPr>
              <a:t>h</a:t>
            </a:r>
            <a:r>
              <a:rPr lang="en-US" altLang="zh-CN" sz="8000" dirty="0">
                <a:latin typeface="宋体" panose="02010600030101010101" pitchFamily="2" charset="-122"/>
                <a:ea typeface="宋体" panose="02010600030101010101" pitchFamily="2" charset="-122"/>
              </a:rPr>
              <a:t>ù</a:t>
            </a:r>
            <a:endParaRPr lang="en-US" altLang="zh-CN" sz="8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我会拼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WPS 演示</Application>
  <PresentationFormat>全屏显示(4:3)</PresentationFormat>
  <Paragraphs>174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Calibri</vt:lpstr>
      <vt:lpstr>Arial Narrow</vt:lpstr>
      <vt:lpstr>Arial Unicode MS</vt:lpstr>
      <vt:lpstr>Times New Roman</vt:lpstr>
      <vt:lpstr>GB Pinyinok-B</vt:lpstr>
      <vt:lpstr>楷体</vt:lpstr>
      <vt:lpstr>华文细黑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466</cp:revision>
  <cp:lastPrinted>2018-04-06T08:03:00Z</cp:lastPrinted>
  <dcterms:created xsi:type="dcterms:W3CDTF">2016-02-25T11:28:00Z</dcterms:created>
  <dcterms:modified xsi:type="dcterms:W3CDTF">2019-09-18T06:43:28Z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